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86" r:id="rId3"/>
    <p:sldId id="260" r:id="rId4"/>
    <p:sldId id="317" r:id="rId5"/>
    <p:sldId id="318" r:id="rId6"/>
    <p:sldId id="316" r:id="rId7"/>
    <p:sldId id="312" r:id="rId8"/>
  </p:sldIdLst>
  <p:sldSz cx="12192000" cy="6858000"/>
  <p:notesSz cx="6858000" cy="9144000"/>
  <p:embeddedFontLst>
    <p:embeddedFont>
      <p:font typeface="SimHei" panose="02010609060101010101" pitchFamily="49" charset="-122"/>
      <p:regular r:id="rId11"/>
    </p:embeddedFont>
    <p:embeddedFont>
      <p:font typeface="HarmonyOS Sans SC Black" pitchFamily="2" charset="-122"/>
      <p:bold r:id="rId12"/>
    </p:embeddedFont>
    <p:embeddedFont>
      <p:font typeface="HarmonyOS Sans SC Medium" pitchFamily="2" charset="-122"/>
      <p:regular r:id="rId13"/>
    </p:embeddedFont>
    <p:embeddedFont>
      <p:font typeface="等线" panose="02010600030101010101" pitchFamily="2" charset="-122"/>
      <p:regular r:id="rId14"/>
      <p:bold r:id="rId15"/>
    </p:embeddedFont>
    <p:embeddedFont>
      <p:font typeface="PINGFANG SC SEMIBOLD" panose="020B0400000000000000" pitchFamily="34" charset="-122"/>
      <p:regular r:id="rId16"/>
      <p:bold r:id="rId17"/>
    </p:embeddedFont>
  </p:embeddedFontLst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4" autoAdjust="0"/>
    <p:restoredTop sz="94626"/>
  </p:normalViewPr>
  <p:slideViewPr>
    <p:cSldViewPr showGuides="1">
      <p:cViewPr varScale="1">
        <p:scale>
          <a:sx n="121" d="100"/>
          <a:sy n="121" d="100"/>
        </p:scale>
        <p:origin x="624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8721445-E123-3559-76EC-DABDB4B17C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D8815C-27AC-CADE-891F-B2CAAE754A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0A50C-A08D-4685-BF89-D476B514DCB4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210BD6-AAC2-8DA3-A866-8DEE86245A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54BBC8-AA09-3DB0-8C57-776579661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10811-7416-4802-BE47-D7F3A435EA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692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1D754-A891-4217-BDD2-F465E2669A7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AB4A6-477B-49FC-9707-0B8F954AA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6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27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3D97ED-8CCE-DB52-7A75-D114FB7E3E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9574" y="4630393"/>
            <a:ext cx="3114450" cy="15037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7363A6-BA50-CBF3-B603-293D5C0082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05963" y="2874611"/>
            <a:ext cx="3114450" cy="3259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507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9FDA64A-FA64-AB9F-3952-12D110C239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6590" y="3784601"/>
            <a:ext cx="6340709" cy="19431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083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EEDFF2A-5AFD-8E89-24E8-C529E73E86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52808" y="1985549"/>
            <a:ext cx="2247905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8A06463-C0B5-1AA0-9057-B80990D3466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7332" y="1985549"/>
            <a:ext cx="4102098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1073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220E71-3321-D218-CFE4-84F3251F0C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9655" y="2834821"/>
            <a:ext cx="2247905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4E01EB-2A70-3417-D4E6-12DC20556FE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31516" y="2834821"/>
            <a:ext cx="4102098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20819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65E123A-2A86-F180-DC50-B6FEF1BD6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8899" y="1338828"/>
            <a:ext cx="3635100" cy="22643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70892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C4FDEC-4AD1-059E-12C2-44A3C975EA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8428" y="1966481"/>
            <a:ext cx="1977347" cy="1926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DF391F5-46D0-6D85-623C-C9030FEA66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7011" y="1966481"/>
            <a:ext cx="2543403" cy="389525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581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D18CED5-97CE-869A-DB88-C82554CB97F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5075" y="1481375"/>
            <a:ext cx="4764977" cy="18891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1720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F58D116-53E3-0C06-886B-17B7F21953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7740" y="0"/>
            <a:ext cx="393541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48262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26ED35D-600C-C5EB-1BA7-6179A80CC7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56976" y="1447801"/>
            <a:ext cx="1967706" cy="16090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4496A94-DEA7-1A88-268E-560583FACE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57156" y="4523321"/>
            <a:ext cx="1563257" cy="13176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716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FC58260-56AD-C4E6-48C0-3C7D6943DB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5618" y="584200"/>
            <a:ext cx="3905593" cy="5689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16FFBD-B9B6-4DA5-50F2-51CA1165A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06926" y="4986626"/>
            <a:ext cx="1541234" cy="127745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9342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DACFB49-38EA-1A86-0FD7-371CDE16EE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5688" y="2363789"/>
            <a:ext cx="3514725" cy="21304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3069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C467886-AC2E-36B4-4EAE-0C0466BC0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85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063EB52-448B-C5B8-4FA4-903B04D0FBE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6499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4DDD26C-3A05-2EC6-D24F-376BE0404F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67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0BB8088C-3048-5DE6-2E7D-AC65125C64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691689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9415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02417F7-C901-081B-2FBF-6B0E6F8CF2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72069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5A04E07-07AA-7565-8A17-C515376D36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923369" y="2374029"/>
            <a:ext cx="2741385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ABFF670-A467-A35D-0AAF-EBF702EF0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06050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7083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BEBFB4A-D1ED-B6B2-8C2F-2194C14314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861457"/>
            <a:ext cx="2767013" cy="157949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7509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89B57E1-269F-4F7A-27BD-D24CCAA1E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665514"/>
            <a:ext cx="2767013" cy="38317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C9AC29-1E82-8288-924A-C02C13637C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1665513"/>
            <a:ext cx="1831922" cy="176348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0963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391FE5-2320-E54D-2466-2DA9722FEF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67398" y="4091195"/>
            <a:ext cx="3240505" cy="169404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C422FD7-7D20-6127-2B9A-B97B82B35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57587" y="1665513"/>
            <a:ext cx="3240505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3646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E5A1094-28B9-D49F-51D9-0B37DCEE9F7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38139" y="2567843"/>
            <a:ext cx="4336024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2742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DBCC9CD-C1B2-A19B-DA78-A83F145D5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8800" y="2760475"/>
            <a:ext cx="2741613" cy="13370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D20608-43D1-0F02-7B84-19308E41AF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35075" y="4583135"/>
            <a:ext cx="3467554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CBF86F0-07D6-BAE4-10C8-2F9EABDB8DE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18529" y="4583135"/>
            <a:ext cx="1954940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4433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1009011-2B2E-FE33-162B-DFEE44A6D8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45209" y="3819313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D3651EE-F90A-96A3-9C70-F9D732A3C18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261" y="3819313"/>
            <a:ext cx="2269600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6BF10BC-0422-90D7-B612-0E9E8DAB01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79411" y="3819313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2385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81221F5-DF69-167F-2F2A-A242867C8F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44836" y="1"/>
            <a:ext cx="3533395" cy="68487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3883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EDF569-F36C-8C32-128A-E32F8E7DFE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0047" y="4542958"/>
            <a:ext cx="2041002" cy="16302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3568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70F2E26-D55D-BCD5-FC87-020C763ED1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81057" y="2044965"/>
            <a:ext cx="4928281" cy="15021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7280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C14F207-02B1-3364-92D1-D7E9179E26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4114" y="2444610"/>
            <a:ext cx="3809441" cy="24056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DA3BCBC-F5C1-065F-908B-67C67C205E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86128" y="2961861"/>
            <a:ext cx="1882250" cy="188839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57161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FFB5B1C-91D4-09BE-14FB-9116BB228C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82344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4C2ED61-773D-043E-028A-B9AD064FE1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5683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454EACF7-00B1-476C-8D58-E0EF99CE0C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1316" y="3952290"/>
            <a:ext cx="2514605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112859B-7AF6-5CB3-EDB7-BD4CE52485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3602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15225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EBF4719-0875-AAFF-08F1-B2978C5BEC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84939" y="1381540"/>
            <a:ext cx="3335475" cy="42035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4274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D41205D-03F6-E6B1-C958-3E1DC4D352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32877" y="2298974"/>
            <a:ext cx="4011715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1A232B-45E4-CBA8-81E0-48CD1D8E1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50293" y="2298974"/>
            <a:ext cx="2370121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37819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97C74DC-D6D3-2E5B-1966-A8362A1A97E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82057" y="1643745"/>
            <a:ext cx="3043729" cy="43542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5710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40D3DC-DFF4-FF18-8A0E-D126DF1CA9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30379" y="1698171"/>
            <a:ext cx="4045215" cy="311993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1060060-C757-7AFF-AF8F-9088DE3994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6576" y="1698171"/>
            <a:ext cx="1747116" cy="149492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882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40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1" r:id="rId27"/>
    <p:sldLayoutId id="2147483672" r:id="rId28"/>
    <p:sldLayoutId id="2147483673" r:id="rId29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9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061" userDrawn="1">
          <p15:clr>
            <a:srgbClr val="F26B43"/>
          </p15:clr>
        </p15:guide>
        <p15:guide id="7" orient="horz" pos="368" userDrawn="1">
          <p15:clr>
            <a:srgbClr val="F26B43"/>
          </p15:clr>
        </p15:guide>
        <p15:guide id="8" orient="horz" pos="3952" userDrawn="1">
          <p15:clr>
            <a:srgbClr val="F26B43"/>
          </p15:clr>
        </p15:guide>
        <p15:guide id="9" pos="778" userDrawn="1">
          <p15:clr>
            <a:srgbClr val="F26B43"/>
          </p15:clr>
        </p15:guide>
        <p15:guide id="11" pos="68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16C61-B954-0D30-4A32-A56C65B89F01}"/>
              </a:ext>
            </a:extLst>
          </p:cNvPr>
          <p:cNvSpPr txBox="1"/>
          <p:nvPr/>
        </p:nvSpPr>
        <p:spPr>
          <a:xfrm>
            <a:off x="1909709" y="2363809"/>
            <a:ext cx="8139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altLang="zh-CN" sz="4800" dirty="0">
                <a:latin typeface="HarmonyOS Sans SC Black" panose="00000A00000000000000" pitchFamily="2" charset="-122"/>
              </a:rPr>
              <a:t>Royal </a:t>
            </a:r>
            <a:r>
              <a:rPr lang="sv-SE" altLang="zh-CN" sz="4800" dirty="0" err="1">
                <a:latin typeface="HarmonyOS Sans SC Black" panose="00000A00000000000000" pitchFamily="2" charset="-122"/>
              </a:rPr>
              <a:t>Conservatoire</a:t>
            </a:r>
            <a:r>
              <a:rPr lang="sv-SE" altLang="zh-CN" sz="4800" dirty="0">
                <a:latin typeface="HarmonyOS Sans SC Black" panose="00000A00000000000000" pitchFamily="2" charset="-122"/>
              </a:rPr>
              <a:t> </a:t>
            </a:r>
          </a:p>
          <a:p>
            <a:pPr algn="ctr"/>
            <a:r>
              <a:rPr lang="sv-SE" altLang="zh-CN" sz="4800" dirty="0" err="1">
                <a:latin typeface="HarmonyOS Sans SC Black" panose="00000A00000000000000" pitchFamily="2" charset="-122"/>
              </a:rPr>
              <a:t>of</a:t>
            </a:r>
            <a:r>
              <a:rPr lang="sv-SE" altLang="zh-CN" sz="4800" dirty="0">
                <a:latin typeface="HarmonyOS Sans SC Black" panose="00000A00000000000000" pitchFamily="2" charset="-122"/>
              </a:rPr>
              <a:t> Scotland </a:t>
            </a:r>
            <a:r>
              <a:rPr lang="sv-SE" altLang="zh-CN" sz="4800" dirty="0" err="1">
                <a:latin typeface="HarmonyOS Sans SC Black" panose="00000A00000000000000" pitchFamily="2" charset="-122"/>
              </a:rPr>
              <a:t>School</a:t>
            </a:r>
            <a:endParaRPr lang="sv-SE" altLang="zh-CN" sz="4800" dirty="0">
              <a:latin typeface="HarmonyOS Sans SC Black" panose="00000A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F906B-F6B0-D7A1-554F-B01DBC45635E}"/>
              </a:ext>
            </a:extLst>
          </p:cNvPr>
          <p:cNvSpPr txBox="1"/>
          <p:nvPr/>
        </p:nvSpPr>
        <p:spPr>
          <a:xfrm>
            <a:off x="4799856" y="3892230"/>
            <a:ext cx="703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苏格兰皇家音乐学院</a:t>
            </a:r>
            <a:endParaRPr lang="en-ID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27BD2E-127A-25C4-5648-A9738F2A766C}"/>
              </a:ext>
            </a:extLst>
          </p:cNvPr>
          <p:cNvGrpSpPr/>
          <p:nvPr/>
        </p:nvGrpSpPr>
        <p:grpSpPr>
          <a:xfrm rot="16200000">
            <a:off x="1559497" y="2004938"/>
            <a:ext cx="430121" cy="430122"/>
            <a:chOff x="10332237" y="1547924"/>
            <a:chExt cx="430121" cy="430122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DE6DDA-3F6C-CC1A-6E3A-E1AB34B2361E}"/>
                </a:ext>
              </a:extLst>
            </p:cNvPr>
            <p:cNvSpPr/>
            <p:nvPr/>
          </p:nvSpPr>
          <p:spPr>
            <a:xfrm>
              <a:off x="10332237" y="1563075"/>
              <a:ext cx="57174" cy="283069"/>
            </a:xfrm>
            <a:custGeom>
              <a:avLst/>
              <a:gdLst>
                <a:gd name="connsiteX0" fmla="*/ 0 w 57174"/>
                <a:gd name="connsiteY0" fmla="*/ 0 h 283069"/>
                <a:gd name="connsiteX1" fmla="*/ 57174 w 57174"/>
                <a:gd name="connsiteY1" fmla="*/ 0 h 283069"/>
                <a:gd name="connsiteX2" fmla="*/ 57174 w 57174"/>
                <a:gd name="connsiteY2" fmla="*/ 283070 h 283069"/>
                <a:gd name="connsiteX3" fmla="*/ 0 w 57174"/>
                <a:gd name="connsiteY3" fmla="*/ 283070 h 28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4" h="283069">
                  <a:moveTo>
                    <a:pt x="0" y="0"/>
                  </a:moveTo>
                  <a:lnTo>
                    <a:pt x="57174" y="0"/>
                  </a:lnTo>
                  <a:lnTo>
                    <a:pt x="57174" y="283070"/>
                  </a:lnTo>
                  <a:lnTo>
                    <a:pt x="0" y="283070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7848C5-BD33-3B78-3476-2A37472EF1E6}"/>
                </a:ext>
              </a:extLst>
            </p:cNvPr>
            <p:cNvSpPr/>
            <p:nvPr/>
          </p:nvSpPr>
          <p:spPr>
            <a:xfrm>
              <a:off x="10340641" y="1547924"/>
              <a:ext cx="421717" cy="430122"/>
            </a:xfrm>
            <a:custGeom>
              <a:avLst/>
              <a:gdLst>
                <a:gd name="connsiteX0" fmla="*/ 421717 w 421717"/>
                <a:gd name="connsiteY0" fmla="*/ 40422 h 430122"/>
                <a:gd name="connsiteX1" fmla="*/ 381295 w 421717"/>
                <a:gd name="connsiteY1" fmla="*/ 0 h 430122"/>
                <a:gd name="connsiteX2" fmla="*/ 0 w 421717"/>
                <a:gd name="connsiteY2" fmla="*/ 381295 h 430122"/>
                <a:gd name="connsiteX3" fmla="*/ 0 w 421717"/>
                <a:gd name="connsiteY3" fmla="*/ 430122 h 430122"/>
                <a:gd name="connsiteX4" fmla="*/ 406509 w 421717"/>
                <a:gd name="connsiteY4" fmla="*/ 430122 h 430122"/>
                <a:gd name="connsiteX5" fmla="*/ 406509 w 421717"/>
                <a:gd name="connsiteY5" fmla="*/ 372948 h 430122"/>
                <a:gd name="connsiteX6" fmla="*/ 82502 w 421717"/>
                <a:gd name="connsiteY6" fmla="*/ 379580 h 430122"/>
                <a:gd name="connsiteX7" fmla="*/ 421717 w 421717"/>
                <a:gd name="connsiteY7" fmla="*/ 40422 h 43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717" h="430122">
                  <a:moveTo>
                    <a:pt x="421717" y="40422"/>
                  </a:moveTo>
                  <a:lnTo>
                    <a:pt x="381295" y="0"/>
                  </a:lnTo>
                  <a:lnTo>
                    <a:pt x="0" y="381295"/>
                  </a:lnTo>
                  <a:lnTo>
                    <a:pt x="0" y="430122"/>
                  </a:lnTo>
                  <a:lnTo>
                    <a:pt x="406509" y="430122"/>
                  </a:lnTo>
                  <a:lnTo>
                    <a:pt x="406509" y="372948"/>
                  </a:lnTo>
                  <a:lnTo>
                    <a:pt x="82502" y="379580"/>
                  </a:lnTo>
                  <a:lnTo>
                    <a:pt x="421717" y="40422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2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081F-F7AA-8C14-1700-61927666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8BCAE3-4C1B-E984-2FFC-AEB9DA5EB747}"/>
              </a:ext>
            </a:extLst>
          </p:cNvPr>
          <p:cNvSpPr txBox="1"/>
          <p:nvPr/>
        </p:nvSpPr>
        <p:spPr>
          <a:xfrm>
            <a:off x="947738" y="399171"/>
            <a:ext cx="9468742" cy="83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–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sv-SE" altLang="zh-CN" sz="32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Classical</a:t>
            </a:r>
            <a:r>
              <a:rPr lang="sv-SE" altLang="zh-CN" sz="32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</a:t>
            </a:r>
            <a:r>
              <a:rPr lang="sv-SE" altLang="zh-CN" sz="32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Guitar</a:t>
            </a:r>
            <a:r>
              <a:rPr lang="sv-SE" altLang="zh-CN" sz="32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</a:t>
            </a:r>
            <a:r>
              <a:rPr lang="zh-CN" altLang="sv-SE" sz="32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古典吉他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2799D-BF56-535D-7740-B14DD34782D0}"/>
              </a:ext>
            </a:extLst>
          </p:cNvPr>
          <p:cNvSpPr txBox="1"/>
          <p:nvPr/>
        </p:nvSpPr>
        <p:spPr>
          <a:xfrm>
            <a:off x="947738" y="1251199"/>
            <a:ext cx="10261600" cy="300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面向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10–18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岁青少年古典吉他学习者的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天密集夏校，适合从入门到准备申请音乐学院的不同水平学生。课程目标是提升技术与音乐性、扩充曲目与舞台经验，并获得练习规划与后续学习建议。项目在第一天对每位学生的技术、音乐素养与现有水平进行评估，以便教师据此定制更适配个人的学习重点；课程最后在周五下午安排对家长与亲友开放的成果分享演出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lnSpc>
                <a:spcPct val="150000"/>
              </a:lnSpc>
            </a:pPr>
            <a:endParaRPr lang="en-US" altLang="zh-CN" sz="1600" dirty="0">
              <a:solidFill>
                <a:srgbClr val="000000"/>
              </a:solidFill>
              <a:latin typeface="-webkit-standard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课程地点为苏格兰皇家音乐学院格拉斯哥校区，处在公共交通与城市生活设施高度集中的区域，步行即可到达主要公交枢纽与市中心商业区。学院的日常教学与排练空间集中在主楼内，学生在暑期课程期间可在“音乐学院真实环境”中学习与排练。</a:t>
            </a:r>
            <a:endParaRPr lang="zh-CN" altLang="en-US" sz="1600" dirty="0">
              <a:solidFill>
                <a:srgbClr val="000000"/>
              </a:solidFill>
              <a:latin typeface="-webkit-standard"/>
            </a:endParaRPr>
          </a:p>
        </p:txBody>
      </p:sp>
      <p:pic>
        <p:nvPicPr>
          <p:cNvPr id="1034" name="Picture 10" descr="University guide 2023: Royal Conservatoire of Scotland | University guide |  The Guardian">
            <a:extLst>
              <a:ext uri="{FF2B5EF4-FFF2-40B4-BE49-F238E27FC236}">
                <a16:creationId xmlns:a16="http://schemas.microsoft.com/office/drawing/2014/main" id="{CA4F10EF-8570-AD67-8199-BE1A0086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14" y="4492277"/>
            <a:ext cx="2926031" cy="219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oyal Conservatoire of Scotland (2025) - All You Need to Know BEFORE You Go  (with Reviews)">
            <a:extLst>
              <a:ext uri="{FF2B5EF4-FFF2-40B4-BE49-F238E27FC236}">
                <a16:creationId xmlns:a16="http://schemas.microsoft.com/office/drawing/2014/main" id="{BFCFB2FA-90AD-C0CB-5AE5-E25CD75A1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56" y="4509539"/>
            <a:ext cx="404407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5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E43E4-83E6-0D98-8EC3-5A3483451E4E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课程内容介绍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0F0B2-3FD2-C235-D776-1E9DDD78789F}"/>
              </a:ext>
            </a:extLst>
          </p:cNvPr>
          <p:cNvSpPr txBox="1"/>
          <p:nvPr/>
        </p:nvSpPr>
        <p:spPr>
          <a:xfrm>
            <a:off x="947738" y="1555826"/>
            <a:ext cx="10744351" cy="374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课程由多个固定模块组成，覆盖热身、技巧、节奏、舞台表现、合奏、曲目与视奏等核心能力：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每日热身</a:t>
            </a:r>
            <a:r>
              <a:rPr lang="zh-CN" altLang="en-US" sz="1600" b="0" i="0" u="none" strike="noStrike" dirty="0">
                <a:solidFill>
                  <a:srgbClr val="C00000"/>
                </a:solidFill>
                <a:effectLst/>
              </a:rPr>
              <a:t>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晨间小组课，围绕热身练习与技术准备展开，同时包含避免受伤的建议，以及如何提高每次练习效率。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个人课：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一对一课程，聚焦学生对当前曲目的理解与诠释，识别技术薄弱点并提供解决方案与后续练习曲目建议。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技巧课：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小组方式练习音阶、琶音、连音、伸展、音色、姿势等古典吉他核心技巧。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舞台表现课：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在同伴面前演奏，训练舞台专注与表现力，并学习缓解紧张的方法。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指板谱学习课：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通过纠正“指板谱更容易”的误区，引导学生理解读谱的优势并提升识谱能力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吉他乐团与合奏：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训练室内乐协作、团队意识与合奏音响质量，提供大型合奏的稀缺体验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曲目课：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介绍当代常用教材与技术训练手册，并带领学生理解吉他核心曲目的历史意义与风格框架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视奏课：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系统训练调号识别、节奏准确性、音符识别、和弦意识与指板换把等视奏关键能力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681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97391-D9D3-4E34-B5A5-CD041BCDB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208BC-14CB-E916-A9E6-D49FCBD87D18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项目日程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AA821-3B14-CA74-B915-7EB5EBE15351}"/>
              </a:ext>
            </a:extLst>
          </p:cNvPr>
          <p:cNvSpPr txBox="1"/>
          <p:nvPr/>
        </p:nvSpPr>
        <p:spPr>
          <a:xfrm>
            <a:off x="1127448" y="1357916"/>
            <a:ext cx="49026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第 </a:t>
            </a:r>
            <a:r>
              <a:rPr lang="en-US" altLang="zh-CN" sz="1600" b="1" i="0" u="none" strike="noStrike" dirty="0">
                <a:solidFill>
                  <a:srgbClr val="C00000"/>
                </a:solidFill>
                <a:effectLst/>
              </a:rPr>
              <a:t>1 </a:t>
            </a: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10:00–10:15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欢迎会议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10:30–11:30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热身课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11:30–12:30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节奏课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13:30–15:30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吉他乐团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15:30–16:00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休息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16:00–17:00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舞台表现课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zh-CN" altLang="en-US" sz="1600" b="1" dirty="0">
                <a:solidFill>
                  <a:srgbClr val="C00000"/>
                </a:solidFill>
              </a:rPr>
              <a:t>第 </a:t>
            </a:r>
            <a:r>
              <a:rPr lang="en-US" altLang="zh-CN" sz="1600" b="1" dirty="0">
                <a:solidFill>
                  <a:srgbClr val="C00000"/>
                </a:solidFill>
              </a:rPr>
              <a:t>2 </a:t>
            </a:r>
            <a:r>
              <a:rPr lang="zh-CN" altLang="en-US" sz="1600" b="1" dirty="0">
                <a:solidFill>
                  <a:srgbClr val="C00000"/>
                </a:solidFill>
              </a:rPr>
              <a:t>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10:00–11:00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技巧课（连音技巧主题）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11:00–11:30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休息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11:30–12:30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节奏课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13:30–15:00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专题答疑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15:00–15:30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休息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15:30–17:00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舞台表现课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zh-CN" altLang="en-US" sz="1600" b="1" dirty="0">
                <a:solidFill>
                  <a:srgbClr val="C00000"/>
                </a:solidFill>
              </a:rPr>
              <a:t>第 </a:t>
            </a:r>
            <a:r>
              <a:rPr lang="en-US" altLang="zh-CN" sz="1600" b="1" dirty="0">
                <a:solidFill>
                  <a:srgbClr val="C00000"/>
                </a:solidFill>
              </a:rPr>
              <a:t>3 </a:t>
            </a:r>
            <a:r>
              <a:rPr lang="zh-CN" altLang="en-US" sz="1600" b="1" dirty="0">
                <a:solidFill>
                  <a:srgbClr val="C00000"/>
                </a:solidFill>
              </a:rPr>
              <a:t>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10:00–11:00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技巧课（手指独立性主题）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11:00–12:30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吉他乐团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13:30–14:30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练习心理学专题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14:30–15:00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休息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15:00–16:00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指挥的角色：音乐与技术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16:00–17:00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舞台表现课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0C854F-C6EA-38BA-907F-48C812A24A71}"/>
              </a:ext>
            </a:extLst>
          </p:cNvPr>
          <p:cNvSpPr txBox="1"/>
          <p:nvPr/>
        </p:nvSpPr>
        <p:spPr>
          <a:xfrm>
            <a:off x="6161903" y="1349487"/>
            <a:ext cx="6096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第 </a:t>
            </a:r>
            <a:r>
              <a:rPr lang="en-US" altLang="zh-CN" sz="1600" b="1" dirty="0">
                <a:solidFill>
                  <a:srgbClr val="C00000"/>
                </a:solidFill>
              </a:rPr>
              <a:t>4 </a:t>
            </a:r>
            <a:r>
              <a:rPr lang="zh-CN" altLang="en-US" sz="1600" b="1" dirty="0">
                <a:solidFill>
                  <a:srgbClr val="C00000"/>
                </a:solidFill>
              </a:rPr>
              <a:t>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10:00–11:00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技巧课（横按与伸展主题）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11:00–11:30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休息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11:30–12:30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吉他乐团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13:30–15:00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家庭录音专题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15:00–15:30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休息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15:30–17:00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舞台表现课与成果排练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altLang="zh-CN" sz="1600" b="1" dirty="0">
              <a:solidFill>
                <a:srgbClr val="C00000"/>
              </a:solidFill>
            </a:endParaRPr>
          </a:p>
          <a:p>
            <a:r>
              <a:rPr lang="zh-CN" altLang="en-US" sz="1600" b="1" dirty="0">
                <a:solidFill>
                  <a:srgbClr val="C00000"/>
                </a:solidFill>
              </a:rPr>
              <a:t>第 </a:t>
            </a:r>
            <a:r>
              <a:rPr lang="en-US" altLang="zh-CN" sz="1600" b="1" dirty="0">
                <a:solidFill>
                  <a:srgbClr val="C00000"/>
                </a:solidFill>
              </a:rPr>
              <a:t>5 </a:t>
            </a:r>
            <a:r>
              <a:rPr lang="zh-CN" altLang="en-US" sz="1600" b="1" dirty="0">
                <a:solidFill>
                  <a:srgbClr val="C00000"/>
                </a:solidFill>
              </a:rPr>
              <a:t>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10:00–12:00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吉他乐团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13:00–15:00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大师课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15:00–15:30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休息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15:30–17:00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成果分享演出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0721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6B346-E96A-9A8F-CAB4-7ADDB203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F606F3-6321-DE1F-30AC-067D4D85740D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项目亮点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E096CB-28FE-646B-1F4B-B81E88F4097A}"/>
              </a:ext>
            </a:extLst>
          </p:cNvPr>
          <p:cNvSpPr txBox="1"/>
          <p:nvPr/>
        </p:nvSpPr>
        <p:spPr>
          <a:xfrm>
            <a:off x="979026" y="1484784"/>
            <a:ext cx="10657184" cy="2356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课程对所有水平开放，入门者可获得古典弹奏与识谱入门支持，中级学生可提升舞台能力并接触新曲目，高阶学生可获得音乐学院学习环境的直观体验与升学参考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课程模块覆盖热身、技巧、节奏、视奏、曲目、合奏与舞台表现，强调“练习方法＋音乐表达＋舞台呈现”的一体化训练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评估机制明确，通过对技术与音乐素养的初评实现分组与个性化指导</a:t>
            </a:r>
            <a:endParaRPr lang="sv-SE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周五下午的成果分享演出为学习成果的集中输出，便于学生总结并积累舞台经验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BAA263-E5C7-A3C1-46A8-C777D5F1C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919" y="2962891"/>
            <a:ext cx="2160000" cy="324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16EDDBB-48B8-2B8F-FD45-7FF7D5AE5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73" y="4020130"/>
            <a:ext cx="3243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hort courses students are reading lines from printed scripts. They are in a rehearsal room.">
            <a:extLst>
              <a:ext uri="{FF2B5EF4-FFF2-40B4-BE49-F238E27FC236}">
                <a16:creationId xmlns:a16="http://schemas.microsoft.com/office/drawing/2014/main" id="{D86D2329-F3B8-DF1C-9163-5BC0CC8D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4020130"/>
            <a:ext cx="32395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383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01BB-7E4F-8181-945D-1C44BA28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4C35028-6FA8-A30F-D9F0-B9402C56918B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申请条件与材料要求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A49936-D585-22B5-E997-0C6B2C699519}"/>
              </a:ext>
            </a:extLst>
          </p:cNvPr>
          <p:cNvSpPr txBox="1"/>
          <p:nvPr/>
        </p:nvSpPr>
        <p:spPr>
          <a:xfrm>
            <a:off x="962456" y="1442071"/>
            <a:ext cx="4860230" cy="5224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申请条件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开放式报名，适用于 </a:t>
            </a:r>
            <a:r>
              <a:rPr lang="en-US" altLang="zh-CN" sz="1600" dirty="0"/>
              <a:t>10–18 </a:t>
            </a:r>
            <a:r>
              <a:rPr lang="zh-CN" altLang="en-US" sz="1600" dirty="0"/>
              <a:t>岁希望系统学习古典吉他的学生，无特定入学门槛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sv-SE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申请方式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通过页面“立即预订”入口在线报名；名额有限，先到先得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申请材料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无需提前提交试音视频或曲目清单。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入学评估：项目开始时对每位学生的技术、音乐素养与当前水平进行评估，用于分组与制定个人学习重点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sv-SE" altLang="zh-CN"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9BBB-F403-5990-65B7-F8A1453D6E48}"/>
              </a:ext>
            </a:extLst>
          </p:cNvPr>
          <p:cNvSpPr txBox="1"/>
          <p:nvPr/>
        </p:nvSpPr>
        <p:spPr>
          <a:xfrm>
            <a:off x="6168008" y="1433714"/>
            <a:ext cx="5256584" cy="633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费用及时间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项目时间：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2026/07/13–2026/07/17</a:t>
            </a:r>
            <a:endParaRPr lang="en-US" altLang="zh-CN" sz="1600" b="1" i="0" u="none" strike="noStrike" dirty="0">
              <a:solidFill>
                <a:srgbClr val="C00000"/>
              </a:solidFill>
              <a:effectLst/>
              <a:latin typeface="-webkit-standard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C00000"/>
              </a:solidFill>
              <a:latin typeface="-webkit-standard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-webkit-standard"/>
              </a:rPr>
              <a:t>项目费用</a:t>
            </a:r>
            <a:endParaRPr lang="en-US" altLang="zh-CN" sz="1600" b="1" dirty="0">
              <a:solidFill>
                <a:srgbClr val="C00000"/>
              </a:solidFill>
              <a:latin typeface="-webkit-standard"/>
            </a:endParaRPr>
          </a:p>
          <a:p>
            <a:pPr>
              <a:lnSpc>
                <a:spcPct val="150000"/>
              </a:lnSpc>
            </a:pPr>
            <a:r>
              <a:rPr lang="en-US" altLang="zh-CN" sz="1600" i="0" u="none" strike="noStrike" dirty="0">
                <a:solidFill>
                  <a:srgbClr val="000000"/>
                </a:solidFill>
                <a:effectLst/>
              </a:rPr>
              <a:t>385 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英镑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，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费用仅包含课程教学与校内学习活动，不包含住宿与餐饮。学生需自行安排住宿与日常用餐，学院提供校区附近短租住宿建议但不代为预订。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000000"/>
              </a:solidFill>
              <a:latin typeface="-webkit-standard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课前准备与携带物品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建议穿长袖上衣，避免手臂粘连琴体边缘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自带吉他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铅笔、橡皮、笔记本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备用琴弦、调音器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脚凳或其他吉他支撑装置</a:t>
            </a:r>
          </a:p>
          <a:p>
            <a:pPr>
              <a:lnSpc>
                <a:spcPct val="150000"/>
              </a:lnSpc>
            </a:pPr>
            <a:endParaRPr lang="en-US" altLang="zh-CN" sz="1600" b="1" i="0" u="none" strike="noStrike" dirty="0">
              <a:solidFill>
                <a:srgbClr val="C00000"/>
              </a:solidFill>
              <a:effectLst/>
              <a:latin typeface="-webkit-standard"/>
            </a:endParaRPr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4803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A2D48F-AF64-139C-0446-8987D551AD31}"/>
              </a:ext>
            </a:extLst>
          </p:cNvPr>
          <p:cNvSpPr txBox="1"/>
          <p:nvPr/>
        </p:nvSpPr>
        <p:spPr>
          <a:xfrm>
            <a:off x="780961" y="3063887"/>
            <a:ext cx="2749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Matthew McAllister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A990C4-7AC4-3C8B-413F-F412C49A24D0}"/>
              </a:ext>
            </a:extLst>
          </p:cNvPr>
          <p:cNvSpPr txBox="1"/>
          <p:nvPr/>
        </p:nvSpPr>
        <p:spPr>
          <a:xfrm>
            <a:off x="707819" y="3447146"/>
            <a:ext cx="3227941" cy="2915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sv-SE" altLang="zh-CN" sz="1600" dirty="0"/>
              <a:t>Matthew</a:t>
            </a:r>
            <a:r>
              <a:rPr lang="zh-CN" altLang="en-US" sz="1600" dirty="0"/>
              <a:t>被誉为欧洲最杰出的吉他演奏家之一。十余年来，其演出足迹遍布阿姆斯特丹音乐厅、伦敦及拉斯维加斯等全球顶级舞台，并发行了大量专辑。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他现任苏格兰皇家音乐学院吉他讲师及“古典吉他静修营”总监，致力于音乐教育的同时，在网络社群也拥有广泛的影响力。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E6D336-74EA-6DC0-953D-8AF5CEF6A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69" y="83159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113EEF-B720-C27F-0767-067C3612A86E}"/>
              </a:ext>
            </a:extLst>
          </p:cNvPr>
          <p:cNvSpPr txBox="1"/>
          <p:nvPr/>
        </p:nvSpPr>
        <p:spPr>
          <a:xfrm>
            <a:off x="4721492" y="3059654"/>
            <a:ext cx="2749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Allan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Neave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ADF5B0-A58F-6AA8-93BF-5A77E803590A}"/>
              </a:ext>
            </a:extLst>
          </p:cNvPr>
          <p:cNvSpPr txBox="1"/>
          <p:nvPr/>
        </p:nvSpPr>
        <p:spPr>
          <a:xfrm>
            <a:off x="4648350" y="3442913"/>
            <a:ext cx="3227941" cy="2915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sv-SE" altLang="zh-CN" sz="1600" dirty="0"/>
              <a:t>Allan</a:t>
            </a:r>
            <a:r>
              <a:rPr lang="zh-CN" altLang="en-US" sz="1600" dirty="0"/>
              <a:t>现任音乐系代理副主任，早年求学于苏格兰及曼彻斯特。作为享誉全球的吉他演奏家，他曾与</a:t>
            </a:r>
            <a:r>
              <a:rPr lang="sv-SE" altLang="zh-CN" sz="1600" dirty="0"/>
              <a:t>RSNO</a:t>
            </a:r>
            <a:r>
              <a:rPr lang="zh-CN" altLang="en-US" sz="1600" dirty="0"/>
              <a:t>及</a:t>
            </a:r>
            <a:r>
              <a:rPr lang="sv-SE" altLang="zh-CN" sz="1600" dirty="0"/>
              <a:t>Tetra</a:t>
            </a:r>
            <a:r>
              <a:rPr lang="zh-CN" altLang="en-US" sz="1600" dirty="0"/>
              <a:t>吉他四重奏合作，并录制了多部重要作品。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他长期担任邓迪国际吉他节艺术总监，并于</a:t>
            </a:r>
            <a:r>
              <a:rPr lang="en-US" altLang="zh-CN" sz="1600" dirty="0"/>
              <a:t>2000</a:t>
            </a:r>
            <a:r>
              <a:rPr lang="zh-CN" altLang="en-US" sz="1600" dirty="0"/>
              <a:t>年荣获苏格兰精神奖，以表彰其作为行业领军人物对苏格兰文化做出的卓越贡献。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98101A-6844-1612-60A7-39B37F2E02F6}"/>
              </a:ext>
            </a:extLst>
          </p:cNvPr>
          <p:cNvSpPr txBox="1"/>
          <p:nvPr/>
        </p:nvSpPr>
        <p:spPr>
          <a:xfrm>
            <a:off x="8662023" y="3059654"/>
            <a:ext cx="2749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Sasha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Savaloni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E649D3-2489-053A-7CC6-40CF7579E6D1}"/>
              </a:ext>
            </a:extLst>
          </p:cNvPr>
          <p:cNvSpPr txBox="1"/>
          <p:nvPr/>
        </p:nvSpPr>
        <p:spPr>
          <a:xfrm>
            <a:off x="8588881" y="3442913"/>
            <a:ext cx="3227941" cy="2915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sv-SE" altLang="zh-CN" sz="1600" dirty="0"/>
              <a:t>Sasha</a:t>
            </a:r>
            <a:r>
              <a:rPr lang="zh-CN" altLang="en-US" sz="1600" dirty="0"/>
              <a:t>是享誉国际的吉他演奏家，现任苏格兰皇家音乐学院讲师。作为塞维利亚国际吉他大赛冠军，他的演出足迹遍布欧洲顶级场馆与艺术节，并常与苏格兰皇家国家交响乐团等知名乐团合作。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他拥有博士学位，致力于推广新音乐，首演了三十余部作品，同时也是活跃的室内乐演奏家。</a:t>
            </a:r>
          </a:p>
        </p:txBody>
      </p:sp>
      <p:pic>
        <p:nvPicPr>
          <p:cNvPr id="5124" name="Picture 4" descr="Allan Neave - Royal Conservatoire of Scotland">
            <a:extLst>
              <a:ext uri="{FF2B5EF4-FFF2-40B4-BE49-F238E27FC236}">
                <a16:creationId xmlns:a16="http://schemas.microsoft.com/office/drawing/2014/main" id="{9691CD46-2141-3370-B5FD-6CDC9138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87" y="827366"/>
            <a:ext cx="272842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ography — Sasha Savaloni - Guitar">
            <a:extLst>
              <a:ext uri="{FF2B5EF4-FFF2-40B4-BE49-F238E27FC236}">
                <a16:creationId xmlns:a16="http://schemas.microsoft.com/office/drawing/2014/main" id="{88881859-C185-7143-CD9E-7B48FC3D0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" t="4660" r="243" b="28790"/>
          <a:stretch/>
        </p:blipFill>
        <p:spPr bwMode="auto">
          <a:xfrm>
            <a:off x="9049338" y="82736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41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porate 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0000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tchdeck">
      <a:majorFont>
        <a:latin typeface="Clash Grotesk Medium"/>
        <a:ea typeface=""/>
        <a:cs typeface=""/>
      </a:majorFont>
      <a:minorFont>
        <a:latin typeface="Clash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rporate 5">
    <a:dk1>
      <a:srgbClr val="000000"/>
    </a:dk1>
    <a:lt1>
      <a:srgbClr val="FFFFFF"/>
    </a:lt1>
    <a:dk2>
      <a:srgbClr val="000000"/>
    </a:dk2>
    <a:lt2>
      <a:srgbClr val="FFFFFF"/>
    </a:lt2>
    <a:accent1>
      <a:srgbClr val="CC0000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3892</TotalTime>
  <Words>1034</Words>
  <Application>Microsoft Macintosh PowerPoint</Application>
  <PresentationFormat>宽屏</PresentationFormat>
  <Paragraphs>90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HarmonyOS Sans SC Medium</vt:lpstr>
      <vt:lpstr>PINGFANG SC SEMIBOLD</vt:lpstr>
      <vt:lpstr>Arial</vt:lpstr>
      <vt:lpstr>-webkit-standard</vt:lpstr>
      <vt:lpstr>SimHei</vt:lpstr>
      <vt:lpstr>HarmonyOS Sans SC Black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Revanda Aditya Al Malik</dc:creator>
  <cp:lastModifiedBy>Xiaoye Liang</cp:lastModifiedBy>
  <cp:revision>35</cp:revision>
  <dcterms:created xsi:type="dcterms:W3CDTF">2024-07-16T02:38:58Z</dcterms:created>
  <dcterms:modified xsi:type="dcterms:W3CDTF">2025-12-16T22:01:13Z</dcterms:modified>
</cp:coreProperties>
</file>